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3" r:id="rId6"/>
    <p:sldId id="260" r:id="rId7"/>
    <p:sldId id="261" r:id="rId8"/>
    <p:sldId id="262"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609600" y="5105402"/>
            <a:ext cx="9347200" cy="917575"/>
          </a:xfrm>
        </p:spPr>
        <p:txBody>
          <a:bodyPr wrap="square" anchor="b">
            <a:normAutofit/>
          </a:bodyPr>
          <a:lstStyle>
            <a:lvl1pPr algn="l">
              <a:defRPr sz="6000">
                <a:solidFill>
                  <a:srgbClr val="FFFFFF"/>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609600" y="5943600"/>
            <a:ext cx="8534400" cy="533400"/>
          </a:xfrm>
        </p:spPr>
        <p:txBody>
          <a:bodyPr wrap="square">
            <a:normAutofit/>
          </a:bodyPr>
          <a:lstStyle>
            <a:lvl1pPr marL="0" indent="0" algn="l">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222852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3961524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165651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419680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609600" y="1709740"/>
            <a:ext cx="94488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609600" y="4589465"/>
            <a:ext cx="9448800"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210464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609600" y="1825625"/>
            <a:ext cx="4707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5350933" y="1825625"/>
            <a:ext cx="4707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366201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609600" y="76200"/>
            <a:ext cx="9448800" cy="1295400"/>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609600" y="1622425"/>
            <a:ext cx="47074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609600" y="2270125"/>
            <a:ext cx="47074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5350933" y="1622425"/>
            <a:ext cx="47074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5350933" y="2270125"/>
            <a:ext cx="47074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250743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164134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310229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609599" y="76200"/>
            <a:ext cx="9448800" cy="1295400"/>
          </a:xfrm>
        </p:spPr>
        <p:txBody>
          <a:bodyPr anchor="ctr">
            <a:noAutofit/>
          </a:bodyPr>
          <a:lstStyle>
            <a:lvl1pPr algn="l">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3793067" y="1851025"/>
            <a:ext cx="6265333"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609600" y="1851025"/>
            <a:ext cx="3149600"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48905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609599" y="76200"/>
            <a:ext cx="9448800" cy="1295400"/>
          </a:xfrm>
        </p:spPr>
        <p:txBody>
          <a:bodyPr anchor="ctr">
            <a:noAutofit/>
          </a:bodyPr>
          <a:lstStyle>
            <a:lvl1pPr algn="l">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1838678" y="1825625"/>
            <a:ext cx="6990645"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100667" y="5783263"/>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017D2C5E-C97C-4A7A-AF5A-C446265B20F7}" type="datetimeFigureOut">
              <a:rPr lang="en-US" smtClean="0"/>
              <a:t>12/15/2020</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A1ED2262-82FB-4B54-978B-A343913BAC60}" type="slidenum">
              <a:rPr lang="en-US" smtClean="0"/>
              <a:t>‹#›</a:t>
            </a:fld>
            <a:endParaRPr lang="en-US"/>
          </a:p>
        </p:txBody>
      </p:sp>
    </p:spTree>
    <p:extLst>
      <p:ext uri="{BB962C8B-B14F-4D97-AF65-F5344CB8AC3E}">
        <p14:creationId xmlns:p14="http://schemas.microsoft.com/office/powerpoint/2010/main" val="268410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609600" y="76200"/>
            <a:ext cx="9448800" cy="12954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609600" y="1825625"/>
            <a:ext cx="94488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017D2C5E-C97C-4A7A-AF5A-C446265B20F7}" type="datetimeFigureOut">
              <a:rPr lang="en-US" smtClean="0"/>
              <a:t>12/15/2020</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A1ED2262-82FB-4B54-978B-A343913BAC60}" type="slidenum">
              <a:rPr lang="en-US" smtClean="0"/>
              <a:t>‹#›</a:t>
            </a:fld>
            <a:endParaRPr lang="en-US"/>
          </a:p>
        </p:txBody>
      </p:sp>
    </p:spTree>
    <p:extLst>
      <p:ext uri="{BB962C8B-B14F-4D97-AF65-F5344CB8AC3E}">
        <p14:creationId xmlns:p14="http://schemas.microsoft.com/office/powerpoint/2010/main" val="2420682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2199-20CB-488F-9B0E-34F01D5F1AE3}"/>
              </a:ext>
            </a:extLst>
          </p:cNvPr>
          <p:cNvSpPr>
            <a:spLocks noGrp="1"/>
          </p:cNvSpPr>
          <p:nvPr>
            <p:ph type="ctrTitle"/>
          </p:nvPr>
        </p:nvSpPr>
        <p:spPr>
          <a:xfrm>
            <a:off x="609600" y="4356100"/>
            <a:ext cx="9347200" cy="1666877"/>
          </a:xfrm>
        </p:spPr>
        <p:txBody>
          <a:bodyPr>
            <a:noAutofit/>
          </a:bodyPr>
          <a:lstStyle/>
          <a:p>
            <a:r>
              <a:rPr lang="en-US" sz="5400" b="1" dirty="0">
                <a:solidFill>
                  <a:schemeClr val="tx1"/>
                </a:solidFill>
                <a:effectLst/>
                <a:latin typeface="Times New Roman" panose="02020603050405020304" pitchFamily="18" charset="0"/>
                <a:ea typeface="Times New Roman" panose="02020603050405020304" pitchFamily="18" charset="0"/>
              </a:rPr>
              <a:t>Seven Great Them</a:t>
            </a:r>
            <a:r>
              <a:rPr lang="en-US" sz="5400" b="1" dirty="0">
                <a:solidFill>
                  <a:schemeClr val="bg1"/>
                </a:solidFill>
                <a:effectLst/>
                <a:latin typeface="Times New Roman" panose="02020603050405020304" pitchFamily="18" charset="0"/>
                <a:ea typeface="Times New Roman" panose="02020603050405020304" pitchFamily="18" charset="0"/>
              </a:rPr>
              <a:t>es</a:t>
            </a:r>
            <a:r>
              <a:rPr lang="en-US" sz="5400" b="1" dirty="0">
                <a:solidFill>
                  <a:schemeClr val="tx1"/>
                </a:solidFill>
                <a:effectLst/>
                <a:latin typeface="Times New Roman" panose="02020603050405020304" pitchFamily="18" charset="0"/>
                <a:ea typeface="Times New Roman" panose="02020603050405020304" pitchFamily="18" charset="0"/>
              </a:rPr>
              <a:t> From John 3:16</a:t>
            </a:r>
            <a:endParaRPr lang="en-US" sz="5400" dirty="0">
              <a:solidFill>
                <a:schemeClr val="tx1"/>
              </a:solidFill>
            </a:endParaRPr>
          </a:p>
        </p:txBody>
      </p:sp>
      <p:sp>
        <p:nvSpPr>
          <p:cNvPr id="3" name="Subtitle 2">
            <a:extLst>
              <a:ext uri="{FF2B5EF4-FFF2-40B4-BE49-F238E27FC236}">
                <a16:creationId xmlns:a16="http://schemas.microsoft.com/office/drawing/2014/main" id="{DE97878E-CBBB-4DDD-B0EB-E1C37B8351A3}"/>
              </a:ext>
            </a:extLst>
          </p:cNvPr>
          <p:cNvSpPr>
            <a:spLocks noGrp="1"/>
          </p:cNvSpPr>
          <p:nvPr>
            <p:ph type="subTitle" idx="1"/>
          </p:nvPr>
        </p:nvSpPr>
        <p:spPr/>
        <p:txBody>
          <a:bodyPr>
            <a:noAutofit/>
          </a:bodyPr>
          <a:lstStyle/>
          <a:p>
            <a:r>
              <a:rPr lang="en-US" sz="4400" dirty="0"/>
              <a:t>John 3:14-21</a:t>
            </a:r>
          </a:p>
        </p:txBody>
      </p:sp>
    </p:spTree>
    <p:extLst>
      <p:ext uri="{BB962C8B-B14F-4D97-AF65-F5344CB8AC3E}">
        <p14:creationId xmlns:p14="http://schemas.microsoft.com/office/powerpoint/2010/main" val="70568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D4F8-D8D6-4025-828B-7CF157A1335B}"/>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Gift - His Son</a:t>
            </a:r>
            <a:endParaRPr lang="en-US" sz="4800" dirty="0"/>
          </a:p>
        </p:txBody>
      </p:sp>
      <p:sp>
        <p:nvSpPr>
          <p:cNvPr id="3" name="Content Placeholder 2">
            <a:extLst>
              <a:ext uri="{FF2B5EF4-FFF2-40B4-BE49-F238E27FC236}">
                <a16:creationId xmlns:a16="http://schemas.microsoft.com/office/drawing/2014/main" id="{0A227A14-D97D-4945-9F9A-C2CA3207143D}"/>
              </a:ext>
            </a:extLst>
          </p:cNvPr>
          <p:cNvSpPr>
            <a:spLocks noGrp="1"/>
          </p:cNvSpPr>
          <p:nvPr>
            <p:ph idx="1"/>
          </p:nvPr>
        </p:nvSpPr>
        <p:spPr/>
        <p:txBody>
          <a:bodyPr>
            <a:noAutofit/>
          </a:bodyPr>
          <a:lstStyle/>
          <a:p>
            <a:pPr marL="377190" indent="-28575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2 Cor. 9:15</a:t>
            </a:r>
          </a:p>
          <a:p>
            <a:pPr marL="377190" indent="-28575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God is the greatest Being, love is the greatest thing, the world the greatest possible number, to be loved and blessed, and the gift of God’s Son is the greatest gift that is possible to conceive of.</a:t>
            </a:r>
            <a:endParaRPr lang="en-US" sz="4000" dirty="0"/>
          </a:p>
        </p:txBody>
      </p:sp>
    </p:spTree>
    <p:extLst>
      <p:ext uri="{BB962C8B-B14F-4D97-AF65-F5344CB8AC3E}">
        <p14:creationId xmlns:p14="http://schemas.microsoft.com/office/powerpoint/2010/main" val="163724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5E9D-CA7C-488A-BC51-98253A85F180}"/>
              </a:ext>
            </a:extLst>
          </p:cNvPr>
          <p:cNvSpPr>
            <a:spLocks noGrp="1"/>
          </p:cNvSpPr>
          <p:nvPr>
            <p:ph type="title"/>
          </p:nvPr>
        </p:nvSpPr>
        <p:spPr/>
        <p:txBody>
          <a:bodyPr>
            <a:noAutofit/>
          </a:bodyPr>
          <a:lstStyle/>
          <a:p>
            <a:r>
              <a:rPr lang="en-US" sz="4800" b="1" dirty="0">
                <a:effectLst/>
                <a:latin typeface="Times New Roman" panose="02020603050405020304" pitchFamily="18" charset="0"/>
                <a:ea typeface="Times New Roman" panose="02020603050405020304" pitchFamily="18" charset="0"/>
              </a:rPr>
              <a:t>The Greatest Faith - Belief/Trust In God</a:t>
            </a:r>
            <a:endParaRPr lang="en-US" sz="4800" dirty="0"/>
          </a:p>
        </p:txBody>
      </p:sp>
      <p:sp>
        <p:nvSpPr>
          <p:cNvPr id="3" name="Content Placeholder 2">
            <a:extLst>
              <a:ext uri="{FF2B5EF4-FFF2-40B4-BE49-F238E27FC236}">
                <a16:creationId xmlns:a16="http://schemas.microsoft.com/office/drawing/2014/main" id="{F5AC1A56-B1B5-4823-B7B8-B20ED2BD0D34}"/>
              </a:ext>
            </a:extLst>
          </p:cNvPr>
          <p:cNvSpPr>
            <a:spLocks noGrp="1"/>
          </p:cNvSpPr>
          <p:nvPr>
            <p:ph idx="1"/>
          </p:nvPr>
        </p:nvSpPr>
        <p:spPr/>
        <p:txBody>
          <a:bodyPr>
            <a:normAutofit/>
          </a:bodyPr>
          <a:lstStyle/>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A man is never ruined until he is eternally lost</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The next thing to being lost is the sadness of burying a loved one who died in sin</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The Bible describes hell - Matt 25:41-46; 2 </a:t>
            </a:r>
            <a:r>
              <a:rPr lang="en-US" sz="4000" dirty="0" err="1">
                <a:effectLst/>
                <a:latin typeface="Times New Roman" panose="02020603050405020304" pitchFamily="18" charset="0"/>
                <a:ea typeface="Times New Roman" panose="02020603050405020304" pitchFamily="18" charset="0"/>
              </a:rPr>
              <a:t>Thess</a:t>
            </a:r>
            <a:r>
              <a:rPr lang="en-US" sz="4000" dirty="0">
                <a:effectLst/>
                <a:latin typeface="Times New Roman" panose="02020603050405020304" pitchFamily="18" charset="0"/>
                <a:ea typeface="Times New Roman" panose="02020603050405020304" pitchFamily="18" charset="0"/>
              </a:rPr>
              <a:t> 1:7-9</a:t>
            </a:r>
          </a:p>
        </p:txBody>
      </p:sp>
    </p:spTree>
    <p:extLst>
      <p:ext uri="{BB962C8B-B14F-4D97-AF65-F5344CB8AC3E}">
        <p14:creationId xmlns:p14="http://schemas.microsoft.com/office/powerpoint/2010/main" val="234398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A5E9D-CA7C-488A-BC51-98253A85F180}"/>
              </a:ext>
            </a:extLst>
          </p:cNvPr>
          <p:cNvSpPr>
            <a:spLocks noGrp="1"/>
          </p:cNvSpPr>
          <p:nvPr>
            <p:ph type="title"/>
          </p:nvPr>
        </p:nvSpPr>
        <p:spPr/>
        <p:txBody>
          <a:bodyPr>
            <a:noAutofit/>
          </a:bodyPr>
          <a:lstStyle/>
          <a:p>
            <a:r>
              <a:rPr lang="en-US" sz="4800" b="1" dirty="0">
                <a:effectLst/>
                <a:latin typeface="Times New Roman" panose="02020603050405020304" pitchFamily="18" charset="0"/>
                <a:ea typeface="Times New Roman" panose="02020603050405020304" pitchFamily="18" charset="0"/>
              </a:rPr>
              <a:t>The Greatest Faith - Belief/Trust In God</a:t>
            </a:r>
            <a:endParaRPr lang="en-US" sz="4800" dirty="0"/>
          </a:p>
        </p:txBody>
      </p:sp>
      <p:sp>
        <p:nvSpPr>
          <p:cNvPr id="3" name="Content Placeholder 2">
            <a:extLst>
              <a:ext uri="{FF2B5EF4-FFF2-40B4-BE49-F238E27FC236}">
                <a16:creationId xmlns:a16="http://schemas.microsoft.com/office/drawing/2014/main" id="{F5AC1A56-B1B5-4823-B7B8-B20ED2BD0D34}"/>
              </a:ext>
            </a:extLst>
          </p:cNvPr>
          <p:cNvSpPr>
            <a:spLocks noGrp="1"/>
          </p:cNvSpPr>
          <p:nvPr>
            <p:ph idx="1"/>
          </p:nvPr>
        </p:nvSpPr>
        <p:spPr/>
        <p:txBody>
          <a:bodyPr>
            <a:normAutofit/>
          </a:bodyPr>
          <a:lstStyle/>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All God’s love, the gift of His Son, and all else done by grace, was to save us from perishing</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Yes, the unbelieving and disobedient will perish</a:t>
            </a:r>
          </a:p>
          <a:p>
            <a:endParaRPr lang="en-US" dirty="0"/>
          </a:p>
        </p:txBody>
      </p:sp>
    </p:spTree>
    <p:extLst>
      <p:ext uri="{BB962C8B-B14F-4D97-AF65-F5344CB8AC3E}">
        <p14:creationId xmlns:p14="http://schemas.microsoft.com/office/powerpoint/2010/main" val="117045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6842-1540-4794-B92B-B671D4C21CDC}"/>
              </a:ext>
            </a:extLst>
          </p:cNvPr>
          <p:cNvSpPr>
            <a:spLocks noGrp="1"/>
          </p:cNvSpPr>
          <p:nvPr>
            <p:ph type="title"/>
          </p:nvPr>
        </p:nvSpPr>
        <p:spPr/>
        <p:txBody>
          <a:bodyPr>
            <a:noAutofit/>
          </a:bodyPr>
          <a:lstStyle/>
          <a:p>
            <a:r>
              <a:rPr lang="en-US" sz="4800" b="1" dirty="0">
                <a:effectLst/>
                <a:latin typeface="Times New Roman" panose="02020603050405020304" pitchFamily="18" charset="0"/>
                <a:ea typeface="Times New Roman" panose="02020603050405020304" pitchFamily="18" charset="0"/>
              </a:rPr>
              <a:t>The Greatest Blessing - Eternal Life</a:t>
            </a:r>
            <a:endParaRPr lang="en-US" sz="4800" dirty="0"/>
          </a:p>
        </p:txBody>
      </p:sp>
      <p:sp>
        <p:nvSpPr>
          <p:cNvPr id="3" name="Content Placeholder 2">
            <a:extLst>
              <a:ext uri="{FF2B5EF4-FFF2-40B4-BE49-F238E27FC236}">
                <a16:creationId xmlns:a16="http://schemas.microsoft.com/office/drawing/2014/main" id="{5CAD1768-AF62-4CC2-AD99-24B7E0DADE9F}"/>
              </a:ext>
            </a:extLst>
          </p:cNvPr>
          <p:cNvSpPr>
            <a:spLocks noGrp="1"/>
          </p:cNvSpPr>
          <p:nvPr>
            <p:ph idx="1"/>
          </p:nvPr>
        </p:nvSpPr>
        <p:spPr/>
        <p:txBody>
          <a:bodyPr>
            <a:noAutofit/>
          </a:bodyPr>
          <a:lstStyle/>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The text says, “eternal (everlasting) life”</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What would you give to go to a place where there is no death, separations, pain, tears, etc.?</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Note these scriptures</a:t>
            </a:r>
          </a:p>
          <a:p>
            <a:pPr marL="1120140" lvl="1" indent="-57150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John 14:1-3</a:t>
            </a:r>
          </a:p>
          <a:p>
            <a:pPr marL="1120140" lvl="1" indent="-571500">
              <a:spcBef>
                <a:spcPts val="0"/>
              </a:spcBef>
              <a:tabLst>
                <a:tab pos="228600" algn="l"/>
                <a:tab pos="457200" algn="l"/>
                <a:tab pos="685800" algn="l"/>
                <a:tab pos="914400" algn="l"/>
                <a:tab pos="1143000" algn="l"/>
                <a:tab pos="1371600" algn="l"/>
              </a:tabLst>
            </a:pPr>
            <a:r>
              <a:rPr lang="en-US" sz="3600" dirty="0">
                <a:latin typeface="Times New Roman" panose="02020603050405020304" pitchFamily="18" charset="0"/>
              </a:rPr>
              <a:t>Rev 21:1-5</a:t>
            </a:r>
          </a:p>
          <a:p>
            <a:pPr marL="1120140" lvl="1" indent="-571500">
              <a:spcBef>
                <a:spcPts val="0"/>
              </a:spcBef>
              <a:tabLst>
                <a:tab pos="228600" algn="l"/>
                <a:tab pos="457200" algn="l"/>
                <a:tab pos="685800" algn="l"/>
                <a:tab pos="914400" algn="l"/>
                <a:tab pos="1143000" algn="l"/>
                <a:tab pos="1371600" algn="l"/>
              </a:tabLst>
            </a:pPr>
            <a:r>
              <a:rPr lang="en-US" sz="3600" dirty="0">
                <a:latin typeface="Times New Roman" panose="02020603050405020304" pitchFamily="18" charset="0"/>
              </a:rPr>
              <a:t>2 Tim 4:6-8</a:t>
            </a:r>
            <a:endParaRPr lang="en-US" sz="3600" dirty="0"/>
          </a:p>
        </p:txBody>
      </p:sp>
    </p:spTree>
    <p:extLst>
      <p:ext uri="{BB962C8B-B14F-4D97-AF65-F5344CB8AC3E}">
        <p14:creationId xmlns:p14="http://schemas.microsoft.com/office/powerpoint/2010/main" val="14965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62500" lnSpcReduction="20000"/>
          </a:bodyPr>
          <a:lstStyle/>
          <a:p>
            <a:pPr>
              <a:buFont typeface="Wingdings" panose="05000000000000000000" pitchFamily="2" charset="2"/>
              <a:buChar char="Ø"/>
            </a:pPr>
            <a:r>
              <a:rPr lang="en-US" sz="4400" dirty="0"/>
              <a:t>GOD'S PART</a:t>
            </a:r>
          </a:p>
          <a:p>
            <a:pPr>
              <a:spcBef>
                <a:spcPts val="1200"/>
              </a:spcBef>
              <a:spcAft>
                <a:spcPts val="600"/>
              </a:spcAft>
              <a:buFont typeface="Wingdings" panose="05000000000000000000" pitchFamily="2" charset="2"/>
              <a:buChar char="Ø"/>
            </a:pPr>
            <a:r>
              <a:rPr lang="en-US" sz="3600" b="1" dirty="0"/>
              <a:t>The great love of God for man</a:t>
            </a:r>
            <a:r>
              <a:rPr lang="en-US" sz="3600" dirty="0"/>
              <a:t> (</a:t>
            </a:r>
            <a:r>
              <a:rPr lang="en-US" sz="3600" u="sng" dirty="0" err="1"/>
              <a:t>Jn</a:t>
            </a:r>
            <a:r>
              <a:rPr lang="en-US" sz="3600" u="sng" dirty="0"/>
              <a:t> 3:16</a:t>
            </a:r>
            <a:r>
              <a:rPr lang="en-US" sz="3600" dirty="0"/>
              <a:t>)</a:t>
            </a:r>
          </a:p>
          <a:p>
            <a:pPr>
              <a:spcAft>
                <a:spcPts val="600"/>
              </a:spcAft>
              <a:buFont typeface="Wingdings" panose="05000000000000000000" pitchFamily="2" charset="2"/>
              <a:buChar char="Ø"/>
            </a:pPr>
            <a:r>
              <a:rPr lang="en-US" sz="3600" b="1" dirty="0"/>
              <a:t>He gave His Son, Jesus Christ, as the Savior</a:t>
            </a:r>
            <a:r>
              <a:rPr lang="en-US" sz="3600" dirty="0"/>
              <a:t> (</a:t>
            </a:r>
            <a:r>
              <a:rPr lang="en-US" sz="3600" u="sng" dirty="0"/>
              <a:t>Lk 19:10</a:t>
            </a:r>
            <a:r>
              <a:rPr lang="en-US" sz="3600" dirty="0"/>
              <a:t>)</a:t>
            </a:r>
          </a:p>
          <a:p>
            <a:pPr>
              <a:spcAft>
                <a:spcPts val="600"/>
              </a:spcAft>
              <a:buFont typeface="Wingdings" panose="05000000000000000000" pitchFamily="2" charset="2"/>
              <a:buChar char="Ø"/>
            </a:pPr>
            <a:r>
              <a:rPr lang="en-US" sz="3600" b="1" dirty="0"/>
              <a:t>Sent the Holy Spirit as a guide</a:t>
            </a:r>
            <a:r>
              <a:rPr lang="en-US" sz="3600" dirty="0"/>
              <a:t> (</a:t>
            </a:r>
            <a:r>
              <a:rPr lang="en-US" sz="3600" u="sng" dirty="0" err="1"/>
              <a:t>Jn</a:t>
            </a:r>
            <a:r>
              <a:rPr lang="en-US" sz="3600" u="sng" dirty="0"/>
              <a:t> 16:13</a:t>
            </a:r>
            <a:r>
              <a:rPr lang="en-US" sz="3600" dirty="0"/>
              <a:t>)</a:t>
            </a:r>
          </a:p>
          <a:p>
            <a:pPr>
              <a:spcAft>
                <a:spcPts val="600"/>
              </a:spcAft>
              <a:buFont typeface="Wingdings" panose="05000000000000000000" pitchFamily="2" charset="2"/>
              <a:buChar char="Ø"/>
            </a:pPr>
            <a:r>
              <a:rPr lang="en-US" sz="3600" b="1" dirty="0"/>
              <a:t>Gave the Gospel as "the power" unto salvation</a:t>
            </a:r>
            <a:r>
              <a:rPr lang="en-US" sz="3600" dirty="0"/>
              <a:t> (</a:t>
            </a:r>
            <a:r>
              <a:rPr lang="en-US" sz="3600" u="sng" dirty="0"/>
              <a:t>Rom 1:16</a:t>
            </a:r>
            <a:r>
              <a:rPr lang="en-US" sz="3600" dirty="0"/>
              <a:t>)</a:t>
            </a:r>
          </a:p>
          <a:p>
            <a:pPr>
              <a:buFont typeface="Wingdings" panose="05000000000000000000" pitchFamily="2" charset="2"/>
              <a:buChar char="Ø"/>
            </a:pPr>
            <a:r>
              <a:rPr lang="en-US" sz="3600" b="1" dirty="0"/>
              <a:t>Provided atonement by the blood of Christ</a:t>
            </a:r>
            <a:r>
              <a:rPr lang="en-US" sz="3600" dirty="0"/>
              <a:t> (</a:t>
            </a:r>
            <a:r>
              <a:rPr lang="en-US" sz="3600" u="sng" dirty="0"/>
              <a:t>Rom 5:9</a:t>
            </a:r>
            <a:r>
              <a:rPr lang="en-US" sz="3600" dirty="0"/>
              <a:t>)</a:t>
            </a:r>
          </a:p>
        </p:txBody>
      </p:sp>
      <p:sp>
        <p:nvSpPr>
          <p:cNvPr id="3" name="Content Placeholder 2"/>
          <p:cNvSpPr>
            <a:spLocks noGrp="1"/>
          </p:cNvSpPr>
          <p:nvPr>
            <p:ph sz="half" idx="2"/>
          </p:nvPr>
        </p:nvSpPr>
        <p:spPr/>
        <p:txBody>
          <a:bodyPr>
            <a:normAutofit fontScale="62500" lnSpcReduction="20000"/>
          </a:bodyPr>
          <a:lstStyle/>
          <a:p>
            <a:pPr>
              <a:buFont typeface="Wingdings" panose="05000000000000000000" pitchFamily="2" charset="2"/>
              <a:buChar char="Ø"/>
            </a:pPr>
            <a:r>
              <a:rPr lang="en-US" sz="4400" dirty="0"/>
              <a:t>MAN'S PART</a:t>
            </a:r>
          </a:p>
          <a:p>
            <a:pPr>
              <a:spcBef>
                <a:spcPts val="1200"/>
              </a:spcBef>
              <a:spcAft>
                <a:spcPts val="600"/>
              </a:spcAft>
              <a:buFont typeface="Wingdings" panose="05000000000000000000" pitchFamily="2" charset="2"/>
              <a:buChar char="Ø"/>
            </a:pPr>
            <a:r>
              <a:rPr lang="en-US" sz="3600" b="1" dirty="0"/>
              <a:t>Hear the Gospel</a:t>
            </a:r>
            <a:r>
              <a:rPr lang="en-US" sz="3600" dirty="0"/>
              <a:t> (</a:t>
            </a:r>
            <a:r>
              <a:rPr lang="en-US" sz="3600" u="sng" dirty="0"/>
              <a:t>Rom 10:17</a:t>
            </a:r>
            <a:r>
              <a:rPr lang="en-US" sz="3600" dirty="0"/>
              <a:t>, </a:t>
            </a:r>
            <a:r>
              <a:rPr lang="en-US" sz="3600" u="sng" dirty="0" err="1"/>
              <a:t>Jn</a:t>
            </a:r>
            <a:r>
              <a:rPr lang="en-US" sz="3600" u="sng" dirty="0"/>
              <a:t> 8:32</a:t>
            </a:r>
            <a:r>
              <a:rPr lang="en-US" sz="3600" dirty="0"/>
              <a:t>)</a:t>
            </a:r>
          </a:p>
          <a:p>
            <a:pPr>
              <a:spcAft>
                <a:spcPts val="600"/>
              </a:spcAft>
              <a:buFont typeface="Wingdings" panose="05000000000000000000" pitchFamily="2" charset="2"/>
              <a:buChar char="Ø"/>
            </a:pPr>
            <a:r>
              <a:rPr lang="en-US" sz="3600" b="1" dirty="0"/>
              <a:t>Believe the Gospel</a:t>
            </a:r>
            <a:r>
              <a:rPr lang="en-US" sz="3600" dirty="0"/>
              <a:t> (</a:t>
            </a:r>
            <a:r>
              <a:rPr lang="en-US" sz="3600" u="sng" dirty="0" err="1"/>
              <a:t>Heb</a:t>
            </a:r>
            <a:r>
              <a:rPr lang="en-US" sz="3600" u="sng" dirty="0"/>
              <a:t> 11:6</a:t>
            </a:r>
            <a:r>
              <a:rPr lang="en-US" sz="3600" dirty="0"/>
              <a:t>, </a:t>
            </a:r>
            <a:r>
              <a:rPr lang="en-US" sz="3600" u="sng" dirty="0" err="1"/>
              <a:t>Jn</a:t>
            </a:r>
            <a:r>
              <a:rPr lang="en-US" sz="3600" u="sng" dirty="0"/>
              <a:t> 20:31</a:t>
            </a:r>
            <a:r>
              <a:rPr lang="en-US" sz="3600" dirty="0"/>
              <a:t>)</a:t>
            </a:r>
          </a:p>
          <a:p>
            <a:pPr>
              <a:spcAft>
                <a:spcPts val="600"/>
              </a:spcAft>
              <a:buFont typeface="Wingdings" panose="05000000000000000000" pitchFamily="2" charset="2"/>
              <a:buChar char="Ø"/>
            </a:pPr>
            <a:r>
              <a:rPr lang="en-US" sz="3600" b="1" dirty="0"/>
              <a:t>Repent of past sins</a:t>
            </a:r>
            <a:r>
              <a:rPr lang="en-US" sz="3600" dirty="0"/>
              <a:t> (</a:t>
            </a:r>
            <a:r>
              <a:rPr lang="en-US" sz="3600" u="sng" dirty="0"/>
              <a:t>Lk 13:3</a:t>
            </a:r>
            <a:r>
              <a:rPr lang="en-US" sz="3600" dirty="0"/>
              <a:t>, </a:t>
            </a:r>
            <a:r>
              <a:rPr lang="en-US" sz="3600" u="sng" dirty="0"/>
              <a:t>Acts 17:30</a:t>
            </a:r>
            <a:r>
              <a:rPr lang="en-US" sz="3600" dirty="0"/>
              <a:t>)</a:t>
            </a:r>
          </a:p>
          <a:p>
            <a:pPr>
              <a:spcAft>
                <a:spcPts val="600"/>
              </a:spcAft>
              <a:buFont typeface="Wingdings" panose="05000000000000000000" pitchFamily="2" charset="2"/>
              <a:buChar char="Ø"/>
            </a:pPr>
            <a:r>
              <a:rPr lang="en-US" sz="3600" b="1" dirty="0"/>
              <a:t>Confess faith in Jesus Christ</a:t>
            </a:r>
            <a:r>
              <a:rPr lang="en-US" sz="3600" dirty="0"/>
              <a:t> (</a:t>
            </a:r>
            <a:r>
              <a:rPr lang="en-US" sz="3600" u="sng" dirty="0"/>
              <a:t>Rom 10:10</a:t>
            </a:r>
            <a:r>
              <a:rPr lang="en-US" sz="3600" dirty="0"/>
              <a:t>, </a:t>
            </a:r>
            <a:r>
              <a:rPr lang="en-US" sz="3600" u="sng" dirty="0"/>
              <a:t>Matt 10:32</a:t>
            </a:r>
            <a:r>
              <a:rPr lang="en-US" sz="3600" dirty="0"/>
              <a:t>)</a:t>
            </a:r>
          </a:p>
          <a:p>
            <a:pPr>
              <a:spcAft>
                <a:spcPts val="600"/>
              </a:spcAft>
              <a:buFont typeface="Wingdings" panose="05000000000000000000" pitchFamily="2" charset="2"/>
              <a:buChar char="Ø"/>
            </a:pPr>
            <a:r>
              <a:rPr lang="en-US" sz="3600" b="1" dirty="0"/>
              <a:t>Be Baptized</a:t>
            </a:r>
            <a:r>
              <a:rPr lang="en-US" sz="3600" dirty="0"/>
              <a:t> (</a:t>
            </a:r>
            <a:r>
              <a:rPr lang="en-US" sz="3600" u="sng" dirty="0"/>
              <a:t>Gal 3:27</a:t>
            </a:r>
            <a:r>
              <a:rPr lang="en-US" sz="3600" dirty="0"/>
              <a:t>, </a:t>
            </a:r>
            <a:r>
              <a:rPr lang="en-US" sz="3600" u="sng" dirty="0"/>
              <a:t>Mk 16:16</a:t>
            </a:r>
            <a:r>
              <a:rPr lang="en-US" sz="3600" dirty="0"/>
              <a:t>, </a:t>
            </a:r>
            <a:r>
              <a:rPr lang="en-US" sz="3600" u="sng" dirty="0"/>
              <a:t>Acts 2:38</a:t>
            </a:r>
            <a:r>
              <a:rPr lang="en-US" sz="3600" dirty="0"/>
              <a:t>)</a:t>
            </a:r>
          </a:p>
          <a:p>
            <a:pPr>
              <a:buFont typeface="Wingdings" panose="05000000000000000000" pitchFamily="2" charset="2"/>
              <a:buChar char="Ø"/>
            </a:pPr>
            <a:r>
              <a:rPr lang="en-US" sz="3600" b="1" dirty="0"/>
              <a:t>Be faithful unto death</a:t>
            </a:r>
            <a:r>
              <a:rPr lang="en-US" sz="3600" dirty="0"/>
              <a:t> (Rev 2:10)</a:t>
            </a:r>
            <a:endParaRPr lang="en-US" dirty="0"/>
          </a:p>
        </p:txBody>
      </p:sp>
      <p:sp>
        <p:nvSpPr>
          <p:cNvPr id="4" name="Title 3"/>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God's Plan of Salvation</a:t>
            </a:r>
          </a:p>
        </p:txBody>
      </p:sp>
      <p:sp>
        <p:nvSpPr>
          <p:cNvPr id="5" name="TextBox 4"/>
          <p:cNvSpPr txBox="1"/>
          <p:nvPr/>
        </p:nvSpPr>
        <p:spPr>
          <a:xfrm>
            <a:off x="838200" y="6176963"/>
            <a:ext cx="10325100" cy="584775"/>
          </a:xfrm>
          <a:prstGeom prst="rect">
            <a:avLst/>
          </a:prstGeom>
          <a:noFill/>
        </p:spPr>
        <p:txBody>
          <a:bodyPr wrap="square" rtlCol="0">
            <a:spAutoFit/>
          </a:bodyPr>
          <a:lstStyle/>
          <a:p>
            <a:pPr algn="ctr"/>
            <a:r>
              <a:rPr lang="en-US" sz="3200" b="1" dirty="0">
                <a:solidFill>
                  <a:srgbClr val="FF0000"/>
                </a:solidFill>
              </a:rPr>
              <a:t>God has done His part. Have you done yours</a:t>
            </a:r>
            <a:r>
              <a:rPr lang="en-US" sz="3200" b="1" dirty="0"/>
              <a:t>?</a:t>
            </a:r>
          </a:p>
        </p:txBody>
      </p:sp>
    </p:spTree>
    <p:extLst>
      <p:ext uri="{BB962C8B-B14F-4D97-AF65-F5344CB8AC3E}">
        <p14:creationId xmlns:p14="http://schemas.microsoft.com/office/powerpoint/2010/main" val="171663455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4EDA-1BC2-4C90-AE56-070505971EC9}"/>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Being - God</a:t>
            </a:r>
            <a:endParaRPr lang="en-US" sz="4800" dirty="0"/>
          </a:p>
        </p:txBody>
      </p:sp>
      <p:sp>
        <p:nvSpPr>
          <p:cNvPr id="3" name="Content Placeholder 2">
            <a:extLst>
              <a:ext uri="{FF2B5EF4-FFF2-40B4-BE49-F238E27FC236}">
                <a16:creationId xmlns:a16="http://schemas.microsoft.com/office/drawing/2014/main" id="{6CF3345F-E9DB-46A7-8641-E68C81F9D175}"/>
              </a:ext>
            </a:extLst>
          </p:cNvPr>
          <p:cNvSpPr>
            <a:spLocks noGrp="1"/>
          </p:cNvSpPr>
          <p:nvPr>
            <p:ph idx="1"/>
          </p:nvPr>
        </p:nvSpPr>
        <p:spPr/>
        <p:txBody>
          <a:bodyPr>
            <a:normAutofit fontScale="92500"/>
          </a:bodyPr>
          <a:lstStyle/>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The very first words introduce the greatest being that we know anything about.</a:t>
            </a:r>
          </a:p>
          <a:p>
            <a:pPr marL="1120140" lvl="2" indent="-57150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It says, “For God”</a:t>
            </a:r>
          </a:p>
          <a:p>
            <a:pPr marL="1120140" lvl="2" indent="-57150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Gen. 1:1</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God is so great that we would have to be His equal in order to fully understand Him</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God upholds all things by His word - Heb 1:3</a:t>
            </a:r>
            <a:endParaRPr lang="en-US" dirty="0"/>
          </a:p>
        </p:txBody>
      </p:sp>
    </p:spTree>
    <p:extLst>
      <p:ext uri="{BB962C8B-B14F-4D97-AF65-F5344CB8AC3E}">
        <p14:creationId xmlns:p14="http://schemas.microsoft.com/office/powerpoint/2010/main" val="355016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4EDA-1BC2-4C90-AE56-070505971EC9}"/>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Being - God</a:t>
            </a:r>
            <a:endParaRPr lang="en-US" sz="4800" dirty="0"/>
          </a:p>
        </p:txBody>
      </p:sp>
      <p:sp>
        <p:nvSpPr>
          <p:cNvPr id="3" name="Content Placeholder 2">
            <a:extLst>
              <a:ext uri="{FF2B5EF4-FFF2-40B4-BE49-F238E27FC236}">
                <a16:creationId xmlns:a16="http://schemas.microsoft.com/office/drawing/2014/main" id="{6CF3345F-E9DB-46A7-8641-E68C81F9D175}"/>
              </a:ext>
            </a:extLst>
          </p:cNvPr>
          <p:cNvSpPr>
            <a:spLocks noGrp="1"/>
          </p:cNvSpPr>
          <p:nvPr>
            <p:ph idx="1"/>
          </p:nvPr>
        </p:nvSpPr>
        <p:spPr/>
        <p:txBody>
          <a:bodyPr>
            <a:noAutofit/>
          </a:bodyPr>
          <a:lstStyle/>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God created all things and made man in His image - Gen 1:26-27</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There are two theories with reference to the origin of things</a:t>
            </a:r>
          </a:p>
          <a:p>
            <a:pPr marL="1120140" lvl="2" indent="-57150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Th</a:t>
            </a:r>
            <a:r>
              <a:rPr lang="en-US" sz="3200" dirty="0">
                <a:effectLst/>
                <a:latin typeface="Times New Roman" panose="02020603050405020304" pitchFamily="18" charset="0"/>
                <a:ea typeface="Times New Roman" panose="02020603050405020304" pitchFamily="18" charset="0"/>
              </a:rPr>
              <a:t>e modernistic theory that matter (not God) is the eternally-existent something and that blind forces of nature guided by no intelligence brought all things into existence by mere accident and chance - Psa. 14:1; Heb. 3:4</a:t>
            </a:r>
            <a:endParaRPr lang="en-US" sz="3200" dirty="0"/>
          </a:p>
        </p:txBody>
      </p:sp>
    </p:spTree>
    <p:extLst>
      <p:ext uri="{BB962C8B-B14F-4D97-AF65-F5344CB8AC3E}">
        <p14:creationId xmlns:p14="http://schemas.microsoft.com/office/powerpoint/2010/main" val="14898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4EDA-1BC2-4C90-AE56-070505971EC9}"/>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Being - God</a:t>
            </a:r>
            <a:endParaRPr lang="en-US" sz="4800" dirty="0"/>
          </a:p>
        </p:txBody>
      </p:sp>
      <p:sp>
        <p:nvSpPr>
          <p:cNvPr id="3" name="Content Placeholder 2">
            <a:extLst>
              <a:ext uri="{FF2B5EF4-FFF2-40B4-BE49-F238E27FC236}">
                <a16:creationId xmlns:a16="http://schemas.microsoft.com/office/drawing/2014/main" id="{6CF3345F-E9DB-46A7-8641-E68C81F9D175}"/>
              </a:ext>
            </a:extLst>
          </p:cNvPr>
          <p:cNvSpPr>
            <a:spLocks noGrp="1"/>
          </p:cNvSpPr>
          <p:nvPr>
            <p:ph idx="1"/>
          </p:nvPr>
        </p:nvSpPr>
        <p:spPr/>
        <p:txBody>
          <a:bodyPr>
            <a:noAutofit/>
          </a:bodyPr>
          <a:lstStyle/>
          <a:p>
            <a:pPr marL="662940" lvl="1"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There are two theories with reference to the origin of things</a:t>
            </a:r>
          </a:p>
          <a:p>
            <a:pPr marL="1120140" lvl="2" indent="-57150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If there were no men, there would be no houses and no cities</a:t>
            </a:r>
          </a:p>
          <a:p>
            <a:pPr marL="1120140" lvl="2" indent="-57150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If there is no God, there would be no universe nor would there be any men</a:t>
            </a:r>
            <a:endParaRPr lang="en-US" sz="3600" dirty="0"/>
          </a:p>
        </p:txBody>
      </p:sp>
    </p:spTree>
    <p:extLst>
      <p:ext uri="{BB962C8B-B14F-4D97-AF65-F5344CB8AC3E}">
        <p14:creationId xmlns:p14="http://schemas.microsoft.com/office/powerpoint/2010/main" val="4787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4EDA-1BC2-4C90-AE56-070505971EC9}"/>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Being - God</a:t>
            </a:r>
            <a:endParaRPr lang="en-US" sz="4800" dirty="0"/>
          </a:p>
        </p:txBody>
      </p:sp>
      <p:sp>
        <p:nvSpPr>
          <p:cNvPr id="3" name="Content Placeholder 2">
            <a:extLst>
              <a:ext uri="{FF2B5EF4-FFF2-40B4-BE49-F238E27FC236}">
                <a16:creationId xmlns:a16="http://schemas.microsoft.com/office/drawing/2014/main" id="{6CF3345F-E9DB-46A7-8641-E68C81F9D175}"/>
              </a:ext>
            </a:extLst>
          </p:cNvPr>
          <p:cNvSpPr>
            <a:spLocks noGrp="1"/>
          </p:cNvSpPr>
          <p:nvPr>
            <p:ph idx="1"/>
          </p:nvPr>
        </p:nvSpPr>
        <p:spPr/>
        <p:txBody>
          <a:bodyPr>
            <a:noAutofit/>
          </a:bodyPr>
          <a:lstStyle/>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If we are to be pleasing to God, we must believe what is said in Heb. 11:6</a:t>
            </a:r>
          </a:p>
          <a:p>
            <a:pPr marL="1120140" lvl="2" indent="-57150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Two propositions</a:t>
            </a:r>
          </a:p>
          <a:p>
            <a:pPr marL="1577340" lvl="4" indent="-571500">
              <a:spcBef>
                <a:spcPts val="0"/>
              </a:spcBef>
              <a:tabLst>
                <a:tab pos="228600" algn="l"/>
                <a:tab pos="457200" algn="l"/>
                <a:tab pos="685800" algn="l"/>
                <a:tab pos="914400" algn="l"/>
                <a:tab pos="1143000" algn="l"/>
                <a:tab pos="1371600" algn="l"/>
              </a:tabLst>
            </a:pPr>
            <a:r>
              <a:rPr lang="en-US" sz="3200" dirty="0">
                <a:effectLst/>
                <a:latin typeface="Times New Roman" panose="02020603050405020304" pitchFamily="18" charset="0"/>
                <a:ea typeface="Times New Roman" panose="02020603050405020304" pitchFamily="18" charset="0"/>
              </a:rPr>
              <a:t>Believe that God is</a:t>
            </a:r>
          </a:p>
          <a:p>
            <a:pPr marL="1577340" lvl="4" indent="-571500">
              <a:spcBef>
                <a:spcPts val="0"/>
              </a:spcBef>
              <a:tabLst>
                <a:tab pos="228600" algn="l"/>
                <a:tab pos="457200" algn="l"/>
                <a:tab pos="685800" algn="l"/>
                <a:tab pos="914400" algn="l"/>
                <a:tab pos="1143000" algn="l"/>
                <a:tab pos="1371600" algn="l"/>
              </a:tabLst>
            </a:pPr>
            <a:r>
              <a:rPr lang="en-US" sz="3200" dirty="0">
                <a:effectLst/>
                <a:latin typeface="Times New Roman" panose="02020603050405020304" pitchFamily="18" charset="0"/>
                <a:ea typeface="Times New Roman" panose="02020603050405020304" pitchFamily="18" charset="0"/>
              </a:rPr>
              <a:t>Believe that He rewards those who diligently seek Him</a:t>
            </a:r>
            <a:endParaRPr lang="en-US" sz="3200" dirty="0"/>
          </a:p>
        </p:txBody>
      </p:sp>
    </p:spTree>
    <p:extLst>
      <p:ext uri="{BB962C8B-B14F-4D97-AF65-F5344CB8AC3E}">
        <p14:creationId xmlns:p14="http://schemas.microsoft.com/office/powerpoint/2010/main" val="3519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C9F8-3AF7-49B9-B970-5864D0CA4499}"/>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Things - Love</a:t>
            </a:r>
            <a:endParaRPr lang="en-US" sz="4800" dirty="0"/>
          </a:p>
        </p:txBody>
      </p:sp>
      <p:sp>
        <p:nvSpPr>
          <p:cNvPr id="3" name="Content Placeholder 2">
            <a:extLst>
              <a:ext uri="{FF2B5EF4-FFF2-40B4-BE49-F238E27FC236}">
                <a16:creationId xmlns:a16="http://schemas.microsoft.com/office/drawing/2014/main" id="{878A18FF-1F47-4BD3-BBA5-A61AC6CF77F9}"/>
              </a:ext>
            </a:extLst>
          </p:cNvPr>
          <p:cNvSpPr>
            <a:spLocks noGrp="1"/>
          </p:cNvSpPr>
          <p:nvPr>
            <p:ph idx="1"/>
          </p:nvPr>
        </p:nvSpPr>
        <p:spPr/>
        <p:txBody>
          <a:bodyPr>
            <a:normAutofit lnSpcReduction="10000"/>
          </a:bodyPr>
          <a:lstStyle/>
          <a:p>
            <a:pPr marL="377190" indent="-28575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	  It also mentions the greatest and most powerful thing in the world</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	For God so loved He gave His only begotten Son</a:t>
            </a:r>
          </a:p>
          <a:p>
            <a:pPr marL="662940" indent="-57150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	There are three great things in this world - 1 Cor. 13:13</a:t>
            </a:r>
          </a:p>
          <a:p>
            <a:pPr marL="662940" indent="-571500"/>
            <a:r>
              <a:rPr lang="en-US" sz="4000" dirty="0">
                <a:effectLst/>
                <a:latin typeface="Times New Roman" panose="02020603050405020304" pitchFamily="18" charset="0"/>
                <a:ea typeface="Times New Roman" panose="02020603050405020304" pitchFamily="18" charset="0"/>
              </a:rPr>
              <a:t>Definition of love - 1 Cor. 13:4-8</a:t>
            </a:r>
          </a:p>
          <a:p>
            <a:pPr marL="662940" indent="-571500"/>
            <a:r>
              <a:rPr lang="en-US" sz="4000" dirty="0">
                <a:effectLst/>
                <a:latin typeface="Times New Roman" panose="02020603050405020304" pitchFamily="18" charset="0"/>
                <a:ea typeface="Times New Roman" panose="02020603050405020304" pitchFamily="18" charset="0"/>
              </a:rPr>
              <a:t>God loves the sinner; He hates the sin</a:t>
            </a:r>
            <a:endParaRPr lang="en-US" sz="4000" dirty="0"/>
          </a:p>
        </p:txBody>
      </p:sp>
    </p:spTree>
    <p:extLst>
      <p:ext uri="{BB962C8B-B14F-4D97-AF65-F5344CB8AC3E}">
        <p14:creationId xmlns:p14="http://schemas.microsoft.com/office/powerpoint/2010/main" val="41498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E6F2-F67F-4373-A879-5255962A11CE}"/>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Number - All Nations</a:t>
            </a:r>
            <a:endParaRPr lang="en-US" sz="4800" dirty="0"/>
          </a:p>
        </p:txBody>
      </p:sp>
      <p:sp>
        <p:nvSpPr>
          <p:cNvPr id="3" name="Content Placeholder 2">
            <a:extLst>
              <a:ext uri="{FF2B5EF4-FFF2-40B4-BE49-F238E27FC236}">
                <a16:creationId xmlns:a16="http://schemas.microsoft.com/office/drawing/2014/main" id="{EB4E768B-DB24-47DA-8121-D55C28D330C9}"/>
              </a:ext>
            </a:extLst>
          </p:cNvPr>
          <p:cNvSpPr>
            <a:spLocks noGrp="1"/>
          </p:cNvSpPr>
          <p:nvPr>
            <p:ph idx="1"/>
          </p:nvPr>
        </p:nvSpPr>
        <p:spPr>
          <a:xfrm>
            <a:off x="609600" y="1825624"/>
            <a:ext cx="9448800" cy="4613275"/>
          </a:xfrm>
        </p:spPr>
        <p:txBody>
          <a:bodyPr>
            <a:normAutofit fontScale="92500" lnSpcReduction="20000"/>
          </a:bodyPr>
          <a:lstStyle/>
          <a:p>
            <a:pPr marL="0" marR="0" indent="0">
              <a:spcBef>
                <a:spcPts val="0"/>
              </a:spcBef>
              <a:spcAft>
                <a:spcPts val="0"/>
              </a:spcAft>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 </a:t>
            </a:r>
            <a:r>
              <a:rPr lang="en-US" sz="4300" dirty="0">
                <a:effectLst/>
                <a:latin typeface="Times New Roman" panose="02020603050405020304" pitchFamily="18" charset="0"/>
                <a:ea typeface="Times New Roman" panose="02020603050405020304" pitchFamily="18" charset="0"/>
              </a:rPr>
              <a:t>Just as God is the greatest being known to man and love is the greatest thing in the world, the largest possible number of human beings to think about is involved in the word </a:t>
            </a:r>
            <a:r>
              <a:rPr lang="en-US" sz="4300" dirty="0">
                <a:latin typeface="Times New Roman" panose="02020603050405020304" pitchFamily="18" charset="0"/>
                <a:ea typeface="Times New Roman" panose="02020603050405020304" pitchFamily="18" charset="0"/>
              </a:rPr>
              <a:t>“</a:t>
            </a:r>
            <a:r>
              <a:rPr lang="en-US" sz="4300" dirty="0">
                <a:effectLst/>
                <a:latin typeface="Times New Roman" panose="02020603050405020304" pitchFamily="18" charset="0"/>
                <a:ea typeface="Times New Roman" panose="02020603050405020304" pitchFamily="18" charset="0"/>
              </a:rPr>
              <a:t>world”</a:t>
            </a:r>
          </a:p>
          <a:p>
            <a:pPr marL="0" marR="0" indent="0">
              <a:spcBef>
                <a:spcPts val="0"/>
              </a:spcBef>
              <a:spcAft>
                <a:spcPts val="0"/>
              </a:spcAft>
              <a:tabLst>
                <a:tab pos="228600" algn="l"/>
                <a:tab pos="457200" algn="l"/>
                <a:tab pos="685800" algn="l"/>
                <a:tab pos="914400" algn="l"/>
                <a:tab pos="1143000" algn="l"/>
                <a:tab pos="1371600" algn="l"/>
              </a:tabLst>
            </a:pPr>
            <a:r>
              <a:rPr lang="en-US" sz="4300" dirty="0">
                <a:latin typeface="Times New Roman" panose="02020603050405020304" pitchFamily="18" charset="0"/>
                <a:ea typeface="Times New Roman" panose="02020603050405020304" pitchFamily="18" charset="0"/>
              </a:rPr>
              <a:t> </a:t>
            </a:r>
            <a:r>
              <a:rPr lang="en-US" sz="4300" dirty="0">
                <a:effectLst/>
                <a:latin typeface="Times New Roman" panose="02020603050405020304" pitchFamily="18" charset="0"/>
                <a:ea typeface="Times New Roman" panose="02020603050405020304" pitchFamily="18" charset="0"/>
              </a:rPr>
              <a:t>God loves all men</a:t>
            </a:r>
          </a:p>
          <a:p>
            <a:pPr marL="457200" lvl="1" indent="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	</a:t>
            </a:r>
            <a:r>
              <a:rPr lang="en-US" sz="3900" dirty="0">
                <a:effectLst/>
                <a:latin typeface="Times New Roman" panose="02020603050405020304" pitchFamily="18" charset="0"/>
                <a:ea typeface="Times New Roman" panose="02020603050405020304" pitchFamily="18" charset="0"/>
              </a:rPr>
              <a:t>Some will try to limit that love to one race</a:t>
            </a:r>
          </a:p>
          <a:p>
            <a:pPr marL="457200" lvl="1" indent="0">
              <a:spcBef>
                <a:spcPts val="0"/>
              </a:spcBef>
              <a:tabLst>
                <a:tab pos="228600" algn="l"/>
                <a:tab pos="457200" algn="l"/>
                <a:tab pos="685800" algn="l"/>
                <a:tab pos="914400" algn="l"/>
                <a:tab pos="1143000" algn="l"/>
                <a:tab pos="1371600" algn="l"/>
              </a:tabLst>
            </a:pPr>
            <a:r>
              <a:rPr lang="en-US" sz="3900" dirty="0">
                <a:effectLst/>
                <a:latin typeface="Times New Roman" panose="02020603050405020304" pitchFamily="18" charset="0"/>
                <a:ea typeface="Times New Roman" panose="02020603050405020304" pitchFamily="18" charset="0"/>
              </a:rPr>
              <a:t>	Some will try to limit that to the Church of Christ (body of Christ)</a:t>
            </a:r>
          </a:p>
          <a:p>
            <a:pPr marL="457200" lvl="1" indent="0">
              <a:spcBef>
                <a:spcPts val="0"/>
              </a:spcBef>
              <a:tabLst>
                <a:tab pos="228600" algn="l"/>
                <a:tab pos="457200" algn="l"/>
                <a:tab pos="685800" algn="l"/>
                <a:tab pos="914400" algn="l"/>
                <a:tab pos="1143000" algn="l"/>
                <a:tab pos="1371600" algn="l"/>
              </a:tabLst>
            </a:pPr>
            <a:r>
              <a:rPr lang="en-US" sz="3900" dirty="0">
                <a:effectLst/>
                <a:latin typeface="Times New Roman" panose="02020603050405020304" pitchFamily="18" charset="0"/>
                <a:ea typeface="Times New Roman" panose="02020603050405020304" pitchFamily="18" charset="0"/>
              </a:rPr>
              <a:t>	But that is not what this verse is teaching</a:t>
            </a:r>
          </a:p>
          <a:p>
            <a:endParaRPr lang="en-US" dirty="0"/>
          </a:p>
        </p:txBody>
      </p:sp>
    </p:spTree>
    <p:extLst>
      <p:ext uri="{BB962C8B-B14F-4D97-AF65-F5344CB8AC3E}">
        <p14:creationId xmlns:p14="http://schemas.microsoft.com/office/powerpoint/2010/main" val="19572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5E6F2-F67F-4373-A879-5255962A11CE}"/>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Number - All Nations</a:t>
            </a:r>
            <a:endParaRPr lang="en-US" sz="4800" dirty="0"/>
          </a:p>
        </p:txBody>
      </p:sp>
      <p:sp>
        <p:nvSpPr>
          <p:cNvPr id="3" name="Content Placeholder 2">
            <a:extLst>
              <a:ext uri="{FF2B5EF4-FFF2-40B4-BE49-F238E27FC236}">
                <a16:creationId xmlns:a16="http://schemas.microsoft.com/office/drawing/2014/main" id="{EB4E768B-DB24-47DA-8121-D55C28D330C9}"/>
              </a:ext>
            </a:extLst>
          </p:cNvPr>
          <p:cNvSpPr>
            <a:spLocks noGrp="1"/>
          </p:cNvSpPr>
          <p:nvPr>
            <p:ph idx="1"/>
          </p:nvPr>
        </p:nvSpPr>
        <p:spPr>
          <a:xfrm>
            <a:off x="609600" y="1825624"/>
            <a:ext cx="9448800" cy="4613275"/>
          </a:xfrm>
        </p:spPr>
        <p:txBody>
          <a:bodyPr>
            <a:noAutofit/>
          </a:bodyPr>
          <a:lstStyle/>
          <a:p>
            <a:pPr marL="91440" marR="0" indent="0">
              <a:spcBef>
                <a:spcPts val="0"/>
              </a:spcBef>
              <a:spcAft>
                <a:spcPts val="0"/>
              </a:spcAft>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 Think of the billions that have lived from Adam until Christ comes again</a:t>
            </a:r>
          </a:p>
          <a:p>
            <a:pPr marL="548640" lvl="1" indent="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	God loved, and still loves all men</a:t>
            </a:r>
          </a:p>
          <a:p>
            <a:pPr marL="548640" lvl="1" indent="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  This the golden text says, “God so loved...”</a:t>
            </a:r>
          </a:p>
          <a:p>
            <a:pPr marL="91440" indent="0"/>
            <a:r>
              <a:rPr lang="en-US" sz="4000" dirty="0">
                <a:effectLst/>
                <a:latin typeface="Times New Roman" panose="02020603050405020304" pitchFamily="18" charset="0"/>
                <a:ea typeface="Times New Roman" panose="02020603050405020304" pitchFamily="18" charset="0"/>
              </a:rPr>
              <a:t> God loves me and He loves you</a:t>
            </a:r>
            <a:endParaRPr lang="en-US" sz="4000" dirty="0"/>
          </a:p>
        </p:txBody>
      </p:sp>
    </p:spTree>
    <p:extLst>
      <p:ext uri="{BB962C8B-B14F-4D97-AF65-F5344CB8AC3E}">
        <p14:creationId xmlns:p14="http://schemas.microsoft.com/office/powerpoint/2010/main" val="40992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D4F8-D8D6-4025-828B-7CF157A1335B}"/>
              </a:ext>
            </a:extLst>
          </p:cNvPr>
          <p:cNvSpPr>
            <a:spLocks noGrp="1"/>
          </p:cNvSpPr>
          <p:nvPr>
            <p:ph type="title"/>
          </p:nvPr>
        </p:nvSpPr>
        <p:spPr/>
        <p:txBody>
          <a:bodyPr>
            <a:normAutofit/>
          </a:bodyPr>
          <a:lstStyle/>
          <a:p>
            <a:r>
              <a:rPr lang="en-US" sz="4800" b="1" dirty="0">
                <a:effectLst/>
                <a:latin typeface="Times New Roman" panose="02020603050405020304" pitchFamily="18" charset="0"/>
                <a:ea typeface="Times New Roman" panose="02020603050405020304" pitchFamily="18" charset="0"/>
              </a:rPr>
              <a:t>The Greatest Gift - His Son</a:t>
            </a:r>
            <a:endParaRPr lang="en-US" sz="4800" dirty="0"/>
          </a:p>
        </p:txBody>
      </p:sp>
      <p:sp>
        <p:nvSpPr>
          <p:cNvPr id="3" name="Content Placeholder 2">
            <a:extLst>
              <a:ext uri="{FF2B5EF4-FFF2-40B4-BE49-F238E27FC236}">
                <a16:creationId xmlns:a16="http://schemas.microsoft.com/office/drawing/2014/main" id="{0A227A14-D97D-4945-9F9A-C2CA3207143D}"/>
              </a:ext>
            </a:extLst>
          </p:cNvPr>
          <p:cNvSpPr>
            <a:spLocks noGrp="1"/>
          </p:cNvSpPr>
          <p:nvPr>
            <p:ph idx="1"/>
          </p:nvPr>
        </p:nvSpPr>
        <p:spPr/>
        <p:txBody>
          <a:bodyPr>
            <a:noAutofit/>
          </a:bodyPr>
          <a:lstStyle/>
          <a:p>
            <a:pPr marL="377190" indent="-285750">
              <a:spcBef>
                <a:spcPts val="0"/>
              </a:spcBef>
              <a:tabLst>
                <a:tab pos="228600" algn="l"/>
                <a:tab pos="457200" algn="l"/>
                <a:tab pos="685800" algn="l"/>
                <a:tab pos="914400" algn="l"/>
                <a:tab pos="1143000" algn="l"/>
                <a:tab pos="1371600" algn="l"/>
              </a:tabLst>
            </a:pPr>
            <a:r>
              <a:rPr lang="en-US" sz="4000" dirty="0">
                <a:effectLst/>
                <a:latin typeface="Times New Roman" panose="02020603050405020304" pitchFamily="18" charset="0"/>
                <a:ea typeface="Times New Roman" panose="02020603050405020304" pitchFamily="18" charset="0"/>
              </a:rPr>
              <a:t>God has such great love for His creation that He gave the greatest gift of all ages</a:t>
            </a:r>
          </a:p>
          <a:p>
            <a:pPr marL="834390" lvl="1" indent="-28575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The richest, finest gift of all time</a:t>
            </a:r>
          </a:p>
          <a:p>
            <a:pPr marL="834390" lvl="1" indent="-28575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God did not give one Son among many sons, but His ONLY Son</a:t>
            </a:r>
          </a:p>
          <a:p>
            <a:pPr marL="834390" lvl="1" indent="-285750">
              <a:spcBef>
                <a:spcPts val="0"/>
              </a:spcBef>
              <a:tabLst>
                <a:tab pos="228600" algn="l"/>
                <a:tab pos="457200" algn="l"/>
                <a:tab pos="685800" algn="l"/>
                <a:tab pos="914400" algn="l"/>
                <a:tab pos="1143000" algn="l"/>
                <a:tab pos="1371600" algn="l"/>
              </a:tabLst>
            </a:pPr>
            <a:r>
              <a:rPr lang="en-US" sz="3600" dirty="0">
                <a:effectLst/>
                <a:latin typeface="Times New Roman" panose="02020603050405020304" pitchFamily="18" charset="0"/>
                <a:ea typeface="Times New Roman" panose="02020603050405020304" pitchFamily="18" charset="0"/>
              </a:rPr>
              <a:t>Rich have been known to give thousands, even millions of dollars to some good cause but God gave His ONLY Son</a:t>
            </a:r>
            <a:endParaRPr lang="en-US" sz="4000" dirty="0"/>
          </a:p>
        </p:txBody>
      </p:sp>
    </p:spTree>
    <p:extLst>
      <p:ext uri="{BB962C8B-B14F-4D97-AF65-F5344CB8AC3E}">
        <p14:creationId xmlns:p14="http://schemas.microsoft.com/office/powerpoint/2010/main" val="10010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esus_am_30_PowerPlugs_Template_5ga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sus_am_30_PowerPlugs_Template_5gax.v17.10.s.potx" id="{7CA3B5AD-1D19-4539-9A25-D5B5D7AD3AAD}" vid="{6B695E9A-1625-4E5C-8BA8-EBF29DF49CF6}"/>
    </a:ext>
  </a:extLst>
</a:theme>
</file>

<file path=docProps/app.xml><?xml version="1.0" encoding="utf-8"?>
<Properties xmlns="http://schemas.openxmlformats.org/officeDocument/2006/extended-properties" xmlns:vt="http://schemas.openxmlformats.org/officeDocument/2006/docPropsVTypes">
  <Template>Jesus_am_30_PowerPlugs_Template_5gax.v18.01.s</Template>
  <TotalTime>200</TotalTime>
  <Words>820</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Jesus_am_30_PowerPlugs_Template_5gax.v18.01.s</vt:lpstr>
      <vt:lpstr>Seven Great Themes From John 3:16</vt:lpstr>
      <vt:lpstr>The Greatest Being - God</vt:lpstr>
      <vt:lpstr>The Greatest Being - God</vt:lpstr>
      <vt:lpstr>The Greatest Being - God</vt:lpstr>
      <vt:lpstr>The Greatest Being - God</vt:lpstr>
      <vt:lpstr>The Greatest Things - Love</vt:lpstr>
      <vt:lpstr>The Greatest Number - All Nations</vt:lpstr>
      <vt:lpstr>The Greatest Number - All Nations</vt:lpstr>
      <vt:lpstr>The Greatest Gift - His Son</vt:lpstr>
      <vt:lpstr>The Greatest Gift - His Son</vt:lpstr>
      <vt:lpstr>The Greatest Faith - Belief/Trust In God</vt:lpstr>
      <vt:lpstr>The Greatest Faith - Belief/Trust In God</vt:lpstr>
      <vt:lpstr>The Greatest Blessing - Eternal Life</vt:lpstr>
      <vt:lpstr>God's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Great Themes From John 3:16</dc:title>
  <dc:creator>Jack Critchfield</dc:creator>
  <cp:lastModifiedBy>Jack Critchfield</cp:lastModifiedBy>
  <cp:revision>8</cp:revision>
  <dcterms:created xsi:type="dcterms:W3CDTF">2020-12-16T00:28:38Z</dcterms:created>
  <dcterms:modified xsi:type="dcterms:W3CDTF">2020-12-16T03:48:42Z</dcterms:modified>
</cp:coreProperties>
</file>